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a auzon" initials="aa" lastIdx="2" clrIdx="0">
    <p:extLst>
      <p:ext uri="{19B8F6BF-5375-455C-9EA6-DF929625EA0E}">
        <p15:presenceInfo xmlns:p15="http://schemas.microsoft.com/office/powerpoint/2012/main" userId="39568d9dfbb08d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E23"/>
    <a:srgbClr val="302977"/>
    <a:srgbClr val="08A556"/>
    <a:srgbClr val="F80716"/>
    <a:srgbClr val="329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56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44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67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42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09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5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43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39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9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91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64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EE57-51E1-4FFB-9BF9-81819F755A68}" type="datetimeFigureOut">
              <a:rPr lang="fr-FR" smtClean="0"/>
              <a:t>23/04/2017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8F95-2F12-485C-9143-2E160E75E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6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apaudia65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13.wdp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8.wdp"/><Relationship Id="rId18" Type="http://schemas.openxmlformats.org/officeDocument/2006/relationships/image" Target="../media/image29.png"/><Relationship Id="rId3" Type="http://schemas.openxmlformats.org/officeDocument/2006/relationships/image" Target="../media/image21.png"/><Relationship Id="rId21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6.png"/><Relationship Id="rId17" Type="http://schemas.microsoft.com/office/2007/relationships/hdphoto" Target="../media/hdphoto10.wdp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25.png"/><Relationship Id="rId19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6.wdp"/><Relationship Id="rId14" Type="http://schemas.openxmlformats.org/officeDocument/2006/relationships/image" Target="../media/image27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39.png"/><Relationship Id="rId18" Type="http://schemas.openxmlformats.org/officeDocument/2006/relationships/image" Target="../media/image42.png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18.png"/><Relationship Id="rId2" Type="http://schemas.openxmlformats.org/officeDocument/2006/relationships/image" Target="../media/image31.jpeg"/><Relationship Id="rId16" Type="http://schemas.openxmlformats.org/officeDocument/2006/relationships/image" Target="../media/image12.pn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ndemoelleosseuse.fr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3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19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1271"/>
            <a:ext cx="2467429" cy="4388098"/>
          </a:xfrm>
          <a:prstGeom prst="rect">
            <a:avLst/>
          </a:prstGeom>
        </p:spPr>
      </p:pic>
      <p:pic>
        <p:nvPicPr>
          <p:cNvPr id="5" name="image1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2" b="89868" l="9957" r="94805">
                        <a14:foregroundMark x1="67532" y1="29515" x2="67532" y2="29515"/>
                        <a14:foregroundMark x1="16450" y1="65639" x2="16450" y2="65639"/>
                        <a14:foregroundMark x1="17316" y1="67401" x2="17316" y2="67401"/>
                        <a14:foregroundMark x1="25541" y1="68282" x2="25541" y2="68282"/>
                        <a14:foregroundMark x1="33766" y1="64317" x2="33766" y2="64317"/>
                        <a14:foregroundMark x1="37662" y1="62996" x2="37662" y2="62996"/>
                        <a14:foregroundMark x1="45887" y1="62555" x2="45887" y2="62555"/>
                        <a14:foregroundMark x1="52381" y1="65198" x2="52381" y2="65198"/>
                        <a14:foregroundMark x1="66234" y1="66520" x2="66234" y2="66520"/>
                        <a14:foregroundMark x1="69264" y1="66520" x2="69264" y2="66520"/>
                        <a14:foregroundMark x1="76623" y1="64758" x2="76623" y2="64758"/>
                        <a14:foregroundMark x1="82684" y1="66520" x2="82684" y2="66520"/>
                        <a14:foregroundMark x1="11688" y1="76652" x2="11688" y2="76652"/>
                        <a14:foregroundMark x1="21645" y1="75771" x2="21645" y2="75771"/>
                        <a14:foregroundMark x1="20779" y1="80617" x2="20779" y2="80617"/>
                        <a14:foregroundMark x1="24675" y1="81498" x2="24675" y2="81498"/>
                        <a14:foregroundMark x1="33333" y1="81057" x2="33333" y2="81057"/>
                        <a14:foregroundMark x1="45887" y1="81057" x2="45887" y2="81057"/>
                        <a14:foregroundMark x1="48918" y1="74890" x2="48918" y2="74890"/>
                        <a14:foregroundMark x1="59307" y1="77093" x2="59307" y2="77093"/>
                        <a14:foregroundMark x1="62338" y1="81498" x2="62338" y2="81498"/>
                        <a14:foregroundMark x1="70996" y1="79295" x2="70996" y2="79295"/>
                        <a14:foregroundMark x1="78788" y1="76652" x2="78788" y2="76652"/>
                        <a14:foregroundMark x1="81385" y1="80176" x2="81385" y2="80176"/>
                        <a14:foregroundMark x1="89610" y1="80617" x2="89610" y2="80617"/>
                        <a14:foregroundMark x1="94805" y1="81498" x2="94805" y2="81498"/>
                        <a14:backgroundMark x1="27273" y1="31278" x2="27273" y2="31278"/>
                        <a14:backgroundMark x1="14719" y1="66960" x2="14719" y2="66960"/>
                        <a14:backgroundMark x1="31602" y1="63436" x2="31602" y2="63436"/>
                        <a14:backgroundMark x1="20346" y1="81498" x2="20346" y2="81498"/>
                        <a14:backgroundMark x1="48052" y1="80176" x2="48052" y2="80176"/>
                        <a14:backgroundMark x1="55411" y1="63877" x2="55411" y2="63877"/>
                        <a14:backgroundMark x1="70563" y1="65639" x2="70563" y2="65639"/>
                        <a14:backgroundMark x1="66234" y1="79295" x2="66234" y2="79295"/>
                        <a14:backgroundMark x1="80952" y1="67841" x2="80952" y2="67841"/>
                        <a14:backgroundMark x1="92208" y1="79295" x2="92208" y2="79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3251"/>
            <a:ext cx="2325831" cy="2285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362" y="2701645"/>
            <a:ext cx="3889874" cy="2888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579" y="791962"/>
            <a:ext cx="6577533" cy="53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2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9558" y="0"/>
            <a:ext cx="655693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>
                <a:solidFill>
                  <a:srgbClr val="000000"/>
                </a:solidFill>
              </a:defRPr>
            </a:pPr>
            <a:r>
              <a:rPr lang="fr-FR" sz="3200" b="1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2016,</a:t>
            </a:r>
          </a:p>
          <a:p>
            <a:pPr>
              <a:buSzPct val="100000"/>
              <a:defRPr>
                <a:solidFill>
                  <a:srgbClr val="000000"/>
                </a:solidFill>
              </a:defRPr>
            </a:pPr>
            <a:endParaRPr lang="fr-FR" sz="3200" b="1" i="1" dirty="0">
              <a:solidFill>
                <a:srgbClr val="FF93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SzPct val="100000"/>
              <a:defRPr>
                <a:solidFill>
                  <a:srgbClr val="000000"/>
                </a:solidFill>
              </a:defRPr>
            </a:pPr>
            <a:r>
              <a:rPr lang="fr-FR" sz="3200" b="1" i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Près de 30 millions </a:t>
            </a:r>
            <a:r>
              <a:rPr lang="fr-FR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de donneurs inscrits dans le monde.</a:t>
            </a:r>
          </a:p>
          <a:p>
            <a:pPr algn="just">
              <a:buSzPct val="100000"/>
              <a:defRPr>
                <a:solidFill>
                  <a:srgbClr val="000000"/>
                </a:solidFill>
              </a:defRPr>
            </a:pPr>
            <a:endParaRPr lang="fr-FR" sz="32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SzPct val="100000"/>
              <a:defRPr>
                <a:solidFill>
                  <a:srgbClr val="000000"/>
                </a:solidFill>
              </a:defRPr>
            </a:pPr>
            <a:r>
              <a:rPr lang="fr-FR" sz="3200" b="1" i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1182 </a:t>
            </a:r>
            <a:r>
              <a:rPr lang="fr-FR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greffes pratiquées en France, dont </a:t>
            </a:r>
            <a:r>
              <a:rPr lang="fr-FR" sz="3200" b="1" i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967 </a:t>
            </a:r>
            <a:r>
              <a:rPr lang="fr-FR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grâce à des donneurs non familiaux français ou étrangers</a:t>
            </a:r>
          </a:p>
          <a:p>
            <a:pPr algn="just">
              <a:buSzPct val="100000"/>
              <a:defRPr>
                <a:solidFill>
                  <a:srgbClr val="000000"/>
                </a:solidFill>
              </a:defRPr>
            </a:pPr>
            <a:endParaRPr lang="fr-FR" sz="32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SzPct val="100000"/>
              <a:defRPr>
                <a:solidFill>
                  <a:srgbClr val="000000"/>
                </a:solidFill>
              </a:defRPr>
            </a:pPr>
            <a:r>
              <a:rPr lang="fr-FR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Les hommes représentent</a:t>
            </a:r>
            <a:r>
              <a:rPr lang="fr-FR" sz="3200" b="1" i="1" dirty="0">
                <a:solidFill>
                  <a:srgbClr val="FF93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3200" b="1" i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65% des donneurs prélevés </a:t>
            </a:r>
            <a:r>
              <a:rPr lang="fr-FR" sz="32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mais seulement </a:t>
            </a:r>
            <a:r>
              <a:rPr lang="fr-FR" sz="3200" b="1" i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35% des donneurs inscrits</a:t>
            </a:r>
          </a:p>
          <a:p>
            <a:pPr>
              <a:buSzPct val="100000"/>
              <a:defRPr>
                <a:solidFill>
                  <a:srgbClr val="000000"/>
                </a:solidFill>
              </a:defRPr>
            </a:pPr>
            <a:endParaRPr lang="fr-FR" sz="3200" b="1" i="1" dirty="0">
              <a:solidFill>
                <a:srgbClr val="FF93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hape 399"/>
          <p:cNvSpPr>
            <a:spLocks noGrp="1"/>
          </p:cNvSpPr>
          <p:nvPr>
            <p:ph type="title"/>
          </p:nvPr>
        </p:nvSpPr>
        <p:spPr>
          <a:xfrm>
            <a:off x="0" y="340658"/>
            <a:ext cx="5509558" cy="5880847"/>
          </a:xfrm>
          <a:prstGeom prst="rect">
            <a:avLst/>
          </a:prstGeom>
          <a:noFill/>
          <a:ln w="19050" cap="rnd">
            <a:noFill/>
            <a:round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defRPr sz="2700"/>
            </a:pPr>
            <a:r>
              <a:rPr sz="3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Etre</a:t>
            </a:r>
            <a:r>
              <a:rPr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3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donneur</a:t>
            </a:r>
            <a:r>
              <a:rPr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sz="3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moelle</a:t>
            </a:r>
            <a:r>
              <a:rPr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3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osseuse</a:t>
            </a:r>
            <a:r>
              <a:rPr lang="fr-FR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fr-FR" sz="36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fr-FR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fr-FR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36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sz="36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</a:t>
            </a:r>
            <a:r>
              <a:rPr sz="36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engagement FORT</a:t>
            </a:r>
            <a:br>
              <a:rPr lang="fr-FR" sz="36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fr-FR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36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sz="3600" b="1" dirty="0" err="1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ejoindre</a:t>
            </a:r>
            <a:r>
              <a:rPr sz="36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 </a:t>
            </a:r>
            <a:r>
              <a:rPr sz="3600" b="1" dirty="0" err="1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communauté</a:t>
            </a:r>
            <a:r>
              <a:rPr sz="36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des </a:t>
            </a:r>
            <a:r>
              <a:rPr sz="36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VEILLEURS DE VIE</a:t>
            </a:r>
          </a:p>
        </p:txBody>
      </p:sp>
      <p:pic>
        <p:nvPicPr>
          <p:cNvPr id="6" name="Picture 4" descr="Résultat de recherche d'images pour &quot;emoji i phone grinni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51" y="3081026"/>
            <a:ext cx="1395256" cy="14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02"/>
          <p:cNvSpPr/>
          <p:nvPr/>
        </p:nvSpPr>
        <p:spPr>
          <a:xfrm>
            <a:off x="-174849" y="5027141"/>
            <a:ext cx="5624034" cy="57403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1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ea typeface="+mj-ea"/>
                <a:cs typeface="+mj-cs"/>
                <a:sym typeface="Century Gothic"/>
                <a:hlinkClick r:id="rId2"/>
              </a:defRPr>
            </a:lvl1pPr>
          </a:lstStyle>
          <a:p>
            <a:r>
              <a:rPr>
                <a:hlinkClick r:id="rId2"/>
              </a:rPr>
              <a:t>sapaudia65.com</a:t>
            </a:r>
          </a:p>
        </p:txBody>
      </p:sp>
      <p:sp>
        <p:nvSpPr>
          <p:cNvPr id="10" name="Shape 403"/>
          <p:cNvSpPr/>
          <p:nvPr/>
        </p:nvSpPr>
        <p:spPr>
          <a:xfrm>
            <a:off x="-383296" y="6281166"/>
            <a:ext cx="6204960" cy="37083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r>
              <a:rPr dirty="0"/>
              <a:t>La commission </a:t>
            </a:r>
            <a:r>
              <a:rPr dirty="0" err="1"/>
              <a:t>médicale</a:t>
            </a:r>
            <a:r>
              <a:rPr dirty="0"/>
              <a:t> de la </a:t>
            </a:r>
            <a:r>
              <a:rPr dirty="0" err="1"/>
              <a:t>Sapaudia</a:t>
            </a:r>
            <a:r>
              <a:rPr dirty="0"/>
              <a:t> 65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0740" y="0"/>
            <a:ext cx="6951260" cy="6858000"/>
          </a:xfrm>
          <a:prstGeom prst="rect">
            <a:avLst/>
          </a:prstGeom>
          <a:solidFill>
            <a:srgbClr val="302977"/>
          </a:solidFill>
          <a:ln>
            <a:solidFill>
              <a:srgbClr val="302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07847" y="213349"/>
            <a:ext cx="6490031" cy="4819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oneTexte 4"/>
          <p:cNvSpPr txBox="1"/>
          <p:nvPr/>
        </p:nvSpPr>
        <p:spPr>
          <a:xfrm>
            <a:off x="5329450" y="723331"/>
            <a:ext cx="6773839" cy="3046988"/>
          </a:xfrm>
          <a:prstGeom prst="rect">
            <a:avLst/>
          </a:prstGeom>
          <a:solidFill>
            <a:srgbClr val="3029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Merci de votre écoute</a:t>
            </a:r>
          </a:p>
          <a:p>
            <a:pPr algn="ctr"/>
            <a:endParaRPr lang="fr-FR" sz="4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4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 questions? </a:t>
            </a:r>
          </a:p>
          <a:p>
            <a:pPr algn="ctr"/>
            <a:endParaRPr lang="fr-FR" sz="4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 descr="Résultat de recherche d'images pour &quot;emoji both hands raised and blushing&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51" y="3388965"/>
            <a:ext cx="3286836" cy="328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05551" y="0"/>
            <a:ext cx="1335188" cy="13101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807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845345"/>
            <a:ext cx="6052458" cy="6734628"/>
          </a:xfrm>
          <a:prstGeom prst="rect">
            <a:avLst/>
          </a:prstGeom>
          <a:blipFill dpi="0" rotWithShape="1">
            <a:blip r:embed="rId2">
              <a:alphaModFix amt="73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302977"/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A QUOI ÇA SERT ? </a:t>
            </a:r>
            <a:b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		C’EST POUR QUI? </a:t>
            </a:r>
          </a:p>
        </p:txBody>
      </p:sp>
      <p:sp>
        <p:nvSpPr>
          <p:cNvPr id="5" name="Shape 327"/>
          <p:cNvSpPr txBox="1">
            <a:spLocks/>
          </p:cNvSpPr>
          <p:nvPr/>
        </p:nvSpPr>
        <p:spPr>
          <a:xfrm>
            <a:off x="5907314" y="1959429"/>
            <a:ext cx="6284686" cy="48985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 sz="2400"/>
            </a:pPr>
            <a:r>
              <a:rPr lang="fr-FR" sz="2400" b="1" dirty="0"/>
              <a:t>   </a:t>
            </a:r>
            <a:r>
              <a:rPr lang="fr-FR" b="1" dirty="0"/>
              <a:t>Le don de moelle sert à</a:t>
            </a:r>
          </a:p>
          <a:p>
            <a:pPr marL="0" indent="0" algn="ctr">
              <a:buNone/>
              <a:defRPr sz="2400"/>
            </a:pPr>
            <a:r>
              <a:rPr lang="fr-FR" sz="3200" b="1" dirty="0"/>
              <a:t> </a:t>
            </a:r>
            <a:r>
              <a:rPr lang="fr-FR" sz="3200" b="1" i="1" dirty="0">
                <a:solidFill>
                  <a:srgbClr val="F26E23"/>
                </a:solidFill>
              </a:rPr>
              <a:t>guérir des malades </a:t>
            </a:r>
          </a:p>
          <a:p>
            <a:pPr marL="0" indent="0" algn="just">
              <a:buNone/>
              <a:defRPr sz="2400"/>
            </a:pPr>
            <a:r>
              <a:rPr lang="fr-FR" sz="2400" b="1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buNone/>
              <a:defRPr sz="2400"/>
            </a:pPr>
            <a:r>
              <a:rPr lang="fr-FR" sz="2400" b="1" dirty="0">
                <a:solidFill>
                  <a:srgbClr val="000000"/>
                </a:solidFill>
              </a:rPr>
              <a:t>   </a:t>
            </a:r>
            <a:r>
              <a:rPr lang="fr-FR" b="1" dirty="0">
                <a:solidFill>
                  <a:srgbClr val="000000"/>
                </a:solidFill>
              </a:rPr>
              <a:t>qui souffrent de</a:t>
            </a:r>
          </a:p>
          <a:p>
            <a:pPr marL="0" indent="0" algn="ctr">
              <a:buNone/>
              <a:defRPr sz="2400"/>
            </a:pPr>
            <a:r>
              <a:rPr lang="fr-FR" sz="2400" b="1" dirty="0">
                <a:solidFill>
                  <a:srgbClr val="FF2600"/>
                </a:solidFill>
              </a:rPr>
              <a:t>    </a:t>
            </a:r>
            <a:r>
              <a:rPr lang="fr-FR" sz="3200" b="1" i="1" dirty="0">
                <a:solidFill>
                  <a:srgbClr val="F26E23"/>
                </a:solidFill>
              </a:rPr>
              <a:t>maladies graves du sang</a:t>
            </a:r>
            <a:endParaRPr lang="fr-FR" sz="3200" b="1" i="1" dirty="0"/>
          </a:p>
          <a:p>
            <a:pPr marL="457200" lvl="1" indent="0" algn="r">
              <a:buNone/>
              <a:defRPr sz="2000" b="1" i="1"/>
            </a:pPr>
            <a:endParaRPr lang="fr-FR" sz="2000" b="1" i="1" dirty="0"/>
          </a:p>
          <a:p>
            <a:pPr marL="457200" lvl="1" indent="0" algn="r">
              <a:buNone/>
              <a:defRPr sz="2000" b="1" i="1"/>
            </a:pPr>
            <a:r>
              <a:rPr lang="fr-FR" sz="2000" b="1" i="1" dirty="0"/>
              <a:t>Les leucémies</a:t>
            </a:r>
            <a:endParaRPr lang="fr-FR" sz="1600" b="1" i="1" dirty="0"/>
          </a:p>
          <a:p>
            <a:pPr marL="457200" lvl="1" indent="0" algn="r">
              <a:buNone/>
              <a:defRPr sz="2000" b="1" i="1"/>
            </a:pPr>
            <a:r>
              <a:rPr lang="fr-FR" sz="2000" b="1" i="1" dirty="0"/>
              <a:t>L</a:t>
            </a:r>
            <a:r>
              <a:rPr lang="fr-FR" sz="1600" b="1" i="1" dirty="0"/>
              <a:t>’</a:t>
            </a:r>
            <a:r>
              <a:rPr lang="fr-FR" sz="2000" b="1" i="1" dirty="0"/>
              <a:t>aplasie médullaire</a:t>
            </a:r>
            <a:endParaRPr lang="fr-FR" sz="1600" b="1" i="1" dirty="0"/>
          </a:p>
          <a:p>
            <a:pPr marL="457200" lvl="1" indent="0" algn="r">
              <a:buNone/>
              <a:defRPr sz="2000" b="1" i="1"/>
            </a:pPr>
            <a:r>
              <a:rPr lang="fr-FR" sz="2000" b="1" i="1" dirty="0"/>
              <a:t>Certaines anémies génétiques</a:t>
            </a:r>
            <a:endParaRPr lang="fr-FR" sz="1600" b="1" i="1" dirty="0"/>
          </a:p>
          <a:p>
            <a:pPr marL="457200" lvl="1" indent="0" algn="r">
              <a:buNone/>
              <a:defRPr sz="2000" b="1" i="1"/>
            </a:pPr>
            <a:r>
              <a:rPr lang="fr-FR" sz="2000" b="1" i="1" dirty="0"/>
              <a:t>Les maladies du sang qui touchent les nouveau-nés</a:t>
            </a:r>
          </a:p>
          <a:p>
            <a:pPr marL="457200" lvl="1" indent="0" algn="r">
              <a:buNone/>
              <a:defRPr sz="2000" b="1" i="1"/>
            </a:pPr>
            <a:endParaRPr lang="fr-FR" sz="2000" b="1" i="1" dirty="0"/>
          </a:p>
          <a:p>
            <a:pPr marL="457200" lvl="1" indent="0" algn="ctr">
              <a:buNone/>
              <a:defRPr sz="2000" b="1" i="1"/>
            </a:pPr>
            <a:r>
              <a:rPr lang="fr-FR" sz="2000" dirty="0">
                <a:solidFill>
                  <a:srgbClr val="302977"/>
                </a:solidFill>
              </a:rPr>
              <a:t>Près de 80% des maladies graves du sang peuvent être guéries par une greffe </a:t>
            </a:r>
          </a:p>
          <a:p>
            <a:pPr marL="457200" lvl="1" indent="0" algn="r">
              <a:buNone/>
              <a:defRPr sz="2000" b="1" i="1"/>
            </a:pPr>
            <a:endParaRPr lang="fr-FR" sz="2000" b="1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033" y="184278"/>
            <a:ext cx="1296081" cy="13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71772" y="362857"/>
            <a:ext cx="48187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302977"/>
                </a:solidFill>
                <a:latin typeface="Arial Rounded MT Bold" panose="020F0704030504030204" pitchFamily="34" charset="0"/>
              </a:rPr>
              <a:t>Parfois la </a:t>
            </a:r>
          </a:p>
          <a:p>
            <a:pPr algn="ctr"/>
            <a:r>
              <a:rPr lang="fr-FR" sz="4400" dirty="0">
                <a:solidFill>
                  <a:srgbClr val="302977"/>
                </a:solidFill>
                <a:latin typeface="Arial Rounded MT Bold" panose="020F0704030504030204" pitchFamily="34" charset="0"/>
              </a:rPr>
              <a:t>seule chance de guérison pour les malades</a:t>
            </a:r>
          </a:p>
          <a:p>
            <a:pPr algn="just"/>
            <a:r>
              <a:rPr lang="fr-FR" sz="4400" dirty="0">
                <a:solidFill>
                  <a:srgbClr val="F26E23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4310741"/>
            <a:ext cx="62701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302977"/>
                </a:solidFill>
                <a:latin typeface="Arial Rounded MT Bold" panose="020F0704030504030204" pitchFamily="34" charset="0"/>
              </a:rPr>
              <a:t>le don de moelle </a:t>
            </a:r>
          </a:p>
          <a:p>
            <a:pPr algn="ctr"/>
            <a:r>
              <a:rPr lang="fr-FR" sz="4400" dirty="0">
                <a:solidFill>
                  <a:srgbClr val="302977"/>
                </a:solidFill>
                <a:latin typeface="Arial Rounded MT Bold" panose="020F0704030504030204" pitchFamily="34" charset="0"/>
              </a:rPr>
              <a:t>peut</a:t>
            </a:r>
          </a:p>
          <a:p>
            <a:pPr algn="r"/>
            <a:r>
              <a:rPr lang="fr-FR" sz="4400" dirty="0">
                <a:solidFill>
                  <a:srgbClr val="302977"/>
                </a:solidFill>
                <a:latin typeface="Arial Rounded MT Bold" panose="020F0704030504030204" pitchFamily="34" charset="0"/>
              </a:rPr>
              <a:t> </a:t>
            </a:r>
            <a:r>
              <a:rPr lang="fr-FR" sz="6000" dirty="0">
                <a:solidFill>
                  <a:srgbClr val="F26E23"/>
                </a:solidFill>
                <a:latin typeface="Arial Rounded MT Bold" panose="020F0704030504030204" pitchFamily="34" charset="0"/>
              </a:rPr>
              <a:t>sauver des vies</a:t>
            </a:r>
          </a:p>
        </p:txBody>
      </p:sp>
    </p:spTree>
    <p:extLst>
      <p:ext uri="{BB962C8B-B14F-4D97-AF65-F5344CB8AC3E}">
        <p14:creationId xmlns:p14="http://schemas.microsoft.com/office/powerpoint/2010/main" val="209758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5028"/>
          </a:xfrm>
          <a:solidFill>
            <a:srgbClr val="302977"/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QU’EST-CE QUE LA MOELLE OSSEUSE?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1045029"/>
            <a:ext cx="7176908" cy="5812971"/>
          </a:xfrm>
          <a:prstGeom prst="rect">
            <a:avLst/>
          </a:prstGeom>
        </p:spPr>
      </p:pic>
      <p:pic>
        <p:nvPicPr>
          <p:cNvPr id="7" name="image3.jpeg" descr="Afficher l'image d'ori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433" y="1045028"/>
            <a:ext cx="11319358" cy="581297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Ellipse 8"/>
          <p:cNvSpPr/>
          <p:nvPr/>
        </p:nvSpPr>
        <p:spPr>
          <a:xfrm>
            <a:off x="2917371" y="2017486"/>
            <a:ext cx="2830286" cy="197394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hape 341"/>
          <p:cNvSpPr/>
          <p:nvPr/>
        </p:nvSpPr>
        <p:spPr>
          <a:xfrm>
            <a:off x="-112268" y="5002478"/>
            <a:ext cx="4183817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700" b="1" i="1">
                <a:solidFill>
                  <a:srgbClr val="000000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r>
              <a:rPr lang="fr-FR" sz="4400" u="sng" dirty="0">
                <a:solidFill>
                  <a:srgbClr val="302977"/>
                </a:solidFill>
              </a:rPr>
              <a:t>L’hématopoïèse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862" y="-138553"/>
            <a:ext cx="1296081" cy="1322133"/>
          </a:xfrm>
          <a:prstGeom prst="rect">
            <a:avLst/>
          </a:prstGeom>
        </p:spPr>
      </p:pic>
      <p:pic>
        <p:nvPicPr>
          <p:cNvPr id="11" name="image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07394" y="4159510"/>
            <a:ext cx="2584606" cy="24553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/>
          <p:cNvSpPr txBox="1"/>
          <p:nvPr/>
        </p:nvSpPr>
        <p:spPr>
          <a:xfrm>
            <a:off x="9391619" y="3189975"/>
            <a:ext cx="3016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8071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Moelle </a:t>
            </a:r>
          </a:p>
          <a:p>
            <a:pPr algn="ctr"/>
            <a:r>
              <a:rPr lang="fr-FR" sz="2800" b="1" dirty="0">
                <a:solidFill>
                  <a:srgbClr val="F8071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épinière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311436" y="4332853"/>
            <a:ext cx="3016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8A55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Moelle </a:t>
            </a:r>
          </a:p>
          <a:p>
            <a:pPr algn="ctr"/>
            <a:r>
              <a:rPr lang="fr-FR" sz="2800" b="1" dirty="0">
                <a:solidFill>
                  <a:srgbClr val="08A55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osseuse</a:t>
            </a:r>
          </a:p>
        </p:txBody>
      </p:sp>
    </p:spTree>
    <p:extLst>
      <p:ext uri="{BB962C8B-B14F-4D97-AF65-F5344CB8AC3E}">
        <p14:creationId xmlns:p14="http://schemas.microsoft.com/office/powerpoint/2010/main" val="21749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2" grpId="0"/>
      <p:bldP spid="2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302977"/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ET LA GREFFE DE MOELLE OSSEUSE? </a:t>
            </a:r>
          </a:p>
        </p:txBody>
      </p:sp>
      <p:sp>
        <p:nvSpPr>
          <p:cNvPr id="5" name="Shape 345"/>
          <p:cNvSpPr txBox="1">
            <a:spLocks/>
          </p:cNvSpPr>
          <p:nvPr/>
        </p:nvSpPr>
        <p:spPr>
          <a:xfrm>
            <a:off x="1105596" y="3088162"/>
            <a:ext cx="3724941" cy="341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 sz="2800"/>
            </a:pPr>
            <a:r>
              <a:rPr lang="fr-FR" dirty="0"/>
              <a:t>C’est une </a:t>
            </a:r>
            <a:r>
              <a:rPr lang="fr-FR" b="1" dirty="0">
                <a:solidFill>
                  <a:srgbClr val="F26E23"/>
                </a:solidFill>
              </a:rPr>
              <a:t>transfusion de cellules souches </a:t>
            </a:r>
            <a:r>
              <a:rPr lang="fr-FR" dirty="0"/>
              <a:t>que l’on a prélevées chez un donneur en bonne santé, </a:t>
            </a:r>
            <a:r>
              <a:rPr lang="fr-FR" b="1" dirty="0">
                <a:solidFill>
                  <a:srgbClr val="F26E23"/>
                </a:solidFill>
              </a:rPr>
              <a:t>compatible</a:t>
            </a:r>
            <a:r>
              <a:rPr lang="fr-FR" dirty="0">
                <a:solidFill>
                  <a:srgbClr val="FF9300"/>
                </a:solidFill>
              </a:rPr>
              <a:t> </a:t>
            </a:r>
            <a:r>
              <a:rPr lang="fr-FR" dirty="0"/>
              <a:t>avec le receveur, dans le but de produire des </a:t>
            </a:r>
            <a:r>
              <a:rPr lang="fr-FR" b="1" dirty="0">
                <a:solidFill>
                  <a:srgbClr val="F26E23"/>
                </a:solidFill>
              </a:rPr>
              <a:t>cellules sanguines saines</a:t>
            </a:r>
            <a:r>
              <a:rPr lang="fr-FR" dirty="0">
                <a:solidFill>
                  <a:srgbClr val="F26E23"/>
                </a:solidFill>
              </a:rPr>
              <a:t>.   </a:t>
            </a:r>
          </a:p>
          <a:p>
            <a:pPr marL="0" indent="0" algn="just">
              <a:buNone/>
              <a:defRPr sz="2800"/>
            </a:pPr>
            <a:endParaRPr lang="fr-FR" dirty="0"/>
          </a:p>
        </p:txBody>
      </p:sp>
      <p:pic>
        <p:nvPicPr>
          <p:cNvPr id="3074" name="Picture 2" descr="Résultat de recherche d'images pour &quot;emoji thermomèt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56" y="1957625"/>
            <a:ext cx="863601" cy="86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emoji i phone grinni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6" y="1826563"/>
            <a:ext cx="1076779" cy="11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emoji glasse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34" y="2639486"/>
            <a:ext cx="726672" cy="7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ésultat de recherche d'images pour &quot;emoji i phone grinni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29" y="2771775"/>
            <a:ext cx="1076779" cy="11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emoji blushi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051" y="2952287"/>
            <a:ext cx="631920" cy="6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ésultat de recherche d'images pour &quot;emoji sleeping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30" y="3366521"/>
            <a:ext cx="530978" cy="5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134" y="5370679"/>
            <a:ext cx="1300254" cy="1239245"/>
          </a:xfrm>
          <a:prstGeom prst="rect">
            <a:avLst/>
          </a:prstGeom>
        </p:spPr>
      </p:pic>
      <p:pic>
        <p:nvPicPr>
          <p:cNvPr id="3084" name="Picture 12" descr="Résultat de recherche d'images pour &quot;munch scream emoji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12" y="5509909"/>
            <a:ext cx="994558" cy="9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>
            <a:cxnSpLocks/>
          </p:cNvCxnSpPr>
          <p:nvPr/>
        </p:nvCxnSpPr>
        <p:spPr>
          <a:xfrm>
            <a:off x="1837887" y="2389425"/>
            <a:ext cx="2260358" cy="0"/>
          </a:xfrm>
          <a:prstGeom prst="straightConnector1">
            <a:avLst/>
          </a:prstGeom>
          <a:ln w="57150">
            <a:solidFill>
              <a:srgbClr val="F26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cxnSpLocks/>
          </p:cNvCxnSpPr>
          <p:nvPr/>
        </p:nvCxnSpPr>
        <p:spPr>
          <a:xfrm>
            <a:off x="7730349" y="3334637"/>
            <a:ext cx="2260358" cy="0"/>
          </a:xfrm>
          <a:prstGeom prst="straightConnector1">
            <a:avLst/>
          </a:prstGeom>
          <a:ln w="57150">
            <a:solidFill>
              <a:srgbClr val="F26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952979" y="3447344"/>
            <a:ext cx="197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chance sur 4</a:t>
            </a:r>
          </a:p>
        </p:txBody>
      </p:sp>
      <p:cxnSp>
        <p:nvCxnSpPr>
          <p:cNvPr id="20" name="Connecteur droit avec flèche 19"/>
          <p:cNvCxnSpPr>
            <a:cxnSpLocks/>
          </p:cNvCxnSpPr>
          <p:nvPr/>
        </p:nvCxnSpPr>
        <p:spPr>
          <a:xfrm>
            <a:off x="7667423" y="5827751"/>
            <a:ext cx="2260358" cy="0"/>
          </a:xfrm>
          <a:prstGeom prst="straightConnector1">
            <a:avLst/>
          </a:prstGeom>
          <a:ln w="57150">
            <a:solidFill>
              <a:srgbClr val="F26E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37680" y="2214521"/>
            <a:ext cx="309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AVEC VOS FRERES ET SOEURS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14991" y="4762382"/>
            <a:ext cx="353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AVEC UN(E) INCONNU(E)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810201" y="6052984"/>
            <a:ext cx="197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chance sur 1 million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76" y="184278"/>
            <a:ext cx="1296081" cy="13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06410"/>
          </a:xfrm>
          <a:solidFill>
            <a:srgbClr val="302977"/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 PEUT DONNER?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76" y="184278"/>
            <a:ext cx="1296081" cy="13221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1200" y="2090057"/>
            <a:ext cx="5442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bonne santé </a:t>
            </a:r>
          </a:p>
          <a:p>
            <a:endParaRPr lang="fr-FR" sz="2800" b="1" dirty="0">
              <a:solidFill>
                <a:srgbClr val="30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8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 à 60 ans </a:t>
            </a:r>
          </a:p>
          <a:p>
            <a:endParaRPr lang="fr-FR" sz="2800" b="1" dirty="0">
              <a:solidFill>
                <a:srgbClr val="30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8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Inscription avant ses 51 ans</a:t>
            </a:r>
          </a:p>
          <a:p>
            <a:endParaRPr lang="fr-FR" sz="2800" b="1" dirty="0">
              <a:solidFill>
                <a:srgbClr val="30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8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Questionnaire et prise de sang</a:t>
            </a:r>
          </a:p>
          <a:p>
            <a:endParaRPr lang="fr-FR" sz="2800" b="1" dirty="0">
              <a:solidFill>
                <a:srgbClr val="30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102" name="Picture 6" descr="Résultat de recherche d'images pour &quot;emoji check mark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0" y="2090057"/>
            <a:ext cx="391887" cy="4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ésultat de recherche d'images pour &quot;emoji check mark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9" y="3806257"/>
            <a:ext cx="391887" cy="4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ésultat de recherche d'images pour &quot;emoji check mark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6" y="2948157"/>
            <a:ext cx="391887" cy="4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ésultat de recherche d'images pour &quot;emoji check mark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6" y="4695372"/>
            <a:ext cx="391887" cy="4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335485" y="2090057"/>
            <a:ext cx="5442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2016</a:t>
            </a:r>
          </a:p>
          <a:p>
            <a:endParaRPr lang="fr-FR" sz="2800" b="1" dirty="0">
              <a:solidFill>
                <a:srgbClr val="F26E2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8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 millions d’inscrits dans le monde</a:t>
            </a:r>
          </a:p>
          <a:p>
            <a:endParaRPr lang="fr-FR" sz="2800" b="1" dirty="0">
              <a:solidFill>
                <a:srgbClr val="30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8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263 416 donneurs inscrits en France…</a:t>
            </a:r>
          </a:p>
          <a:p>
            <a:pPr algn="r"/>
            <a:r>
              <a:rPr lang="fr-FR" sz="28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plus de </a:t>
            </a:r>
          </a:p>
          <a:p>
            <a:pPr algn="r"/>
            <a:r>
              <a:rPr lang="fr-FR" sz="28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millions en Allemagne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95145" y="6271159"/>
            <a:ext cx="1127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Plus il y a d’inscrits, plus il y a de chances de trouver un donneur compatible </a:t>
            </a:r>
          </a:p>
        </p:txBody>
      </p:sp>
      <p:pic>
        <p:nvPicPr>
          <p:cNvPr id="4104" name="Picture 8" descr="Résultat de recherche d'images pour &quot;emoji raised arm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177"/>
            <a:ext cx="1992261" cy="207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5" y="5532034"/>
            <a:ext cx="1358698" cy="16077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123" y="5472231"/>
            <a:ext cx="1414633" cy="157785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4158" y="121587"/>
            <a:ext cx="11146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COMMENT JE M’INSCRIS?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3271" y="5472231"/>
            <a:ext cx="1279786" cy="16454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8074" y="5586624"/>
            <a:ext cx="1472634" cy="15366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0535" y="5481470"/>
            <a:ext cx="1461300" cy="17352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6273" y="5520067"/>
            <a:ext cx="1391625" cy="161976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0060" y="5598922"/>
            <a:ext cx="1351940" cy="142568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6046" y="5491168"/>
            <a:ext cx="1301021" cy="153998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7510" y="5509119"/>
            <a:ext cx="1402486" cy="15399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2447" y="5428129"/>
            <a:ext cx="1611638" cy="1639912"/>
          </a:xfrm>
          <a:prstGeom prst="rect">
            <a:avLst/>
          </a:prstGeom>
        </p:spPr>
      </p:pic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302977"/>
          </a:solidFill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COMMENT JE M’INSCRIS? 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76" y="184278"/>
            <a:ext cx="1296081" cy="132213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8683" y="1699927"/>
            <a:ext cx="12306700" cy="34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-13376"/>
            <a:ext cx="12192000" cy="2647627"/>
          </a:xfrm>
          <a:solidFill>
            <a:srgbClr val="F26E23"/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9305" y="485949"/>
            <a:ext cx="233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Pré-inscription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ligne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75115" y="1395611"/>
            <a:ext cx="233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Examen de la candidature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52305" y="353504"/>
            <a:ext cx="233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Inscription validée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-124594" y="3156181"/>
            <a:ext cx="68513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/>
            </a:pPr>
            <a:endParaRPr lang="fr-FR" sz="3200" b="1" dirty="0">
              <a:solidFill>
                <a:srgbClr val="F26E2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 sz="2400"/>
            </a:pPr>
            <a:endParaRPr lang="fr-FR" sz="3200" b="1" dirty="0">
              <a:solidFill>
                <a:srgbClr val="F26E2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 sz="2400"/>
            </a:pPr>
            <a:endParaRPr lang="fr-FR" sz="3200" b="1" dirty="0">
              <a:solidFill>
                <a:srgbClr val="F26E2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 sz="2400"/>
            </a:pPr>
            <a:endParaRPr lang="fr-FR" sz="3200" b="1" dirty="0">
              <a:solidFill>
                <a:srgbClr val="F26E2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 sz="2400"/>
            </a:pPr>
            <a:r>
              <a:rPr lang="fr-FR" sz="32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Registre des donneurs volontaires </a:t>
            </a:r>
          </a:p>
          <a:p>
            <a:pPr algn="ctr">
              <a:defRPr sz="2400"/>
            </a:pPr>
            <a:r>
              <a:rPr lang="fr-FR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de moelle osseuse</a:t>
            </a:r>
          </a:p>
          <a:p>
            <a:pPr>
              <a:defRPr sz="2400"/>
            </a:pPr>
            <a:endParaRPr lang="fr-FR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 sz="2400"/>
            </a:pP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>
              <a:defRPr sz="2400"/>
            </a:pPr>
            <a:endParaRPr lang="fr-FR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 sz="2400"/>
            </a:pPr>
            <a:endParaRPr lang="fr-FR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0516" y="3198658"/>
            <a:ext cx="1500601" cy="147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6" descr="Résultat de recherche d'images pour &quot;emoji glass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053" y="3904776"/>
            <a:ext cx="1116554" cy="111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emoji compute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12" y="3692218"/>
            <a:ext cx="1572199" cy="15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emoji coffee cup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96" y="4041038"/>
            <a:ext cx="1156687" cy="9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732060" y="5827594"/>
            <a:ext cx="62370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400"/>
            </a:pP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Formulaire sur:</a:t>
            </a:r>
          </a:p>
          <a:p>
            <a:pPr algn="ctr">
              <a:defRPr sz="2800"/>
            </a:pPr>
            <a:r>
              <a:rPr lang="fr-FR" dirty="0"/>
              <a:t>   </a:t>
            </a:r>
            <a:r>
              <a:rPr lang="fr-FR" b="1" dirty="0">
                <a:solidFill>
                  <a:srgbClr val="000000"/>
                </a:solidFill>
              </a:rPr>
              <a:t>  </a:t>
            </a:r>
            <a:r>
              <a:rPr lang="fr-FR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www.dondemoelleosseuse.fr</a:t>
            </a:r>
          </a:p>
          <a:p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186150" y="173165"/>
            <a:ext cx="2429521" cy="12766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951650" y="1068859"/>
            <a:ext cx="2512989" cy="140570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833815" y="-74693"/>
            <a:ext cx="1243719" cy="1559482"/>
          </a:xfrm>
          <a:prstGeom prst="rect">
            <a:avLst/>
          </a:prstGeom>
        </p:spPr>
      </p:pic>
      <p:pic>
        <p:nvPicPr>
          <p:cNvPr id="1030" name="Picture 6" descr="Résultat de recherche d'images pour &quot;emoji seringue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51" y="4823571"/>
            <a:ext cx="1194129" cy="119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emoji blank face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79" y="4435545"/>
            <a:ext cx="2702825" cy="195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ultat de recherche d'images pour &quot;emoji flexed bicep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87" y="4744144"/>
            <a:ext cx="1364000" cy="1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ésultat de recherche d'images pour &quot;emoji pencil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40" y="3102813"/>
            <a:ext cx="1024974" cy="10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ésultat de recherche d'images pour &quot;emoji smiling face&quot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0" y="2928087"/>
            <a:ext cx="1428009" cy="14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ésultat de recherche d'images pour &quot;emoji paper&quot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13" y="2895836"/>
            <a:ext cx="1492019" cy="14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ésultat de recherche d'images pour &quot;emoji doctor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909" y="2764745"/>
            <a:ext cx="2423496" cy="242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ésultat de recherche d'images pour &quot;emoji i phone grinning&quot;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24" y="3198658"/>
            <a:ext cx="1395256" cy="14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Résultat de recherche d'images pour &quot;emoji check mark&quot;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20" y="3550946"/>
            <a:ext cx="719284" cy="7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43342" y="4531184"/>
            <a:ext cx="417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Questionnaire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400731" y="6080144"/>
            <a:ext cx="4570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Prise de sang et bilan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690173" y="4650230"/>
            <a:ext cx="417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Entretien médical</a:t>
            </a:r>
          </a:p>
        </p:txBody>
      </p:sp>
      <p:sp>
        <p:nvSpPr>
          <p:cNvPr id="37" name="Ellipse 36"/>
          <p:cNvSpPr/>
          <p:nvPr/>
        </p:nvSpPr>
        <p:spPr>
          <a:xfrm>
            <a:off x="6103735" y="112738"/>
            <a:ext cx="2429521" cy="12766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228" y="1182851"/>
            <a:ext cx="1243719" cy="15594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907" y="1205263"/>
            <a:ext cx="1243719" cy="1559482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08074" y="3363132"/>
            <a:ext cx="4170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Inscription sur le registre </a:t>
            </a:r>
          </a:p>
          <a:p>
            <a:pPr algn="ctr"/>
            <a:endParaRPr lang="fr-FR" sz="3200" b="1" dirty="0">
              <a:solidFill>
                <a:srgbClr val="30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32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 FRANCE GREFFE DE MOELLE »</a:t>
            </a:r>
          </a:p>
        </p:txBody>
      </p:sp>
      <p:pic>
        <p:nvPicPr>
          <p:cNvPr id="40" name="Picture 4" descr="Résultat de recherche d'images pour &quot;emoji i phone grinning&quot;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74" y="2874691"/>
            <a:ext cx="1395256" cy="14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ésultat de recherche d'images pour &quot;emoji MEDAL&quot;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03" y="4171402"/>
            <a:ext cx="1424346" cy="14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7291026" y="3654369"/>
            <a:ext cx="4170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Vous devenez</a:t>
            </a:r>
          </a:p>
          <a:p>
            <a:pPr algn="ctr"/>
            <a:endParaRPr lang="fr-FR" sz="3200" b="1" dirty="0">
              <a:solidFill>
                <a:srgbClr val="30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32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VEILLEUR DE VIE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9406181" y="1489105"/>
            <a:ext cx="233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Appel pour un don?</a:t>
            </a:r>
          </a:p>
        </p:txBody>
      </p:sp>
      <p:sp>
        <p:nvSpPr>
          <p:cNvPr id="46" name="Ellipse 45"/>
          <p:cNvSpPr/>
          <p:nvPr/>
        </p:nvSpPr>
        <p:spPr>
          <a:xfrm>
            <a:off x="9298454" y="1179916"/>
            <a:ext cx="2429521" cy="12766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0022354" y="-143870"/>
            <a:ext cx="1243719" cy="1559482"/>
          </a:xfrm>
          <a:prstGeom prst="rect">
            <a:avLst/>
          </a:prstGeom>
        </p:spPr>
      </p:pic>
      <p:pic>
        <p:nvPicPr>
          <p:cNvPr id="1050" name="Picture 26" descr="Résultat de recherche d'images pour &quot;emoji phone&quot;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47" y="5220698"/>
            <a:ext cx="1423750" cy="14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ésultat de recherche d'images pour &quot;emoji surprised&quot;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9" y="5031039"/>
            <a:ext cx="1613409" cy="16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lle narrative : ronde 16"/>
          <p:cNvSpPr/>
          <p:nvPr/>
        </p:nvSpPr>
        <p:spPr>
          <a:xfrm>
            <a:off x="2446005" y="3220307"/>
            <a:ext cx="2819425" cy="1722310"/>
          </a:xfrm>
          <a:prstGeom prst="wedgeEllipseCallou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545475" y="3520733"/>
            <a:ext cx="2656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Vous allez sauver une vie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573803" y="3306740"/>
            <a:ext cx="62563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à 8 semaines peuvent passer avant le don</a:t>
            </a:r>
          </a:p>
          <a:p>
            <a:pPr algn="ctr"/>
            <a:endParaRPr lang="fr-FR" sz="3200" b="1" dirty="0">
              <a:solidFill>
                <a:srgbClr val="30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3200" b="1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Examens et entretiens complémentaires</a:t>
            </a:r>
          </a:p>
          <a:p>
            <a:pPr algn="ctr"/>
            <a:endParaRPr lang="fr-FR" sz="3200" b="1" dirty="0">
              <a:solidFill>
                <a:srgbClr val="30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6" grpId="0"/>
      <p:bldP spid="7" grpId="0"/>
      <p:bldP spid="8" grpId="0"/>
      <p:bldP spid="8" grpId="1"/>
      <p:bldP spid="14" grpId="0"/>
      <p:bldP spid="14" grpId="1"/>
      <p:bldP spid="18" grpId="1" animBg="1"/>
      <p:bldP spid="18" grpId="2" animBg="1"/>
      <p:bldP spid="20" grpId="0" animBg="1"/>
      <p:bldP spid="20" grpId="1" animBg="1"/>
      <p:bldP spid="16" grpId="0"/>
      <p:bldP spid="16" grpId="1"/>
      <p:bldP spid="34" grpId="0"/>
      <p:bldP spid="34" grpId="1"/>
      <p:bldP spid="35" grpId="0"/>
      <p:bldP spid="35" grpId="1"/>
      <p:bldP spid="37" grpId="0" animBg="1"/>
      <p:bldP spid="37" grpId="1" animBg="1"/>
      <p:bldP spid="39" grpId="0"/>
      <p:bldP spid="39" grpId="1"/>
      <p:bldP spid="42" grpId="0"/>
      <p:bldP spid="42" grpId="1"/>
      <p:bldP spid="45" grpId="0"/>
      <p:bldP spid="46" grpId="0" animBg="1"/>
      <p:bldP spid="17" grpId="0" animBg="1"/>
      <p:bldP spid="21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302977"/>
          </a:solidFill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COMMENT SE PASSE LE DON?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76" y="184278"/>
            <a:ext cx="1296081" cy="1322133"/>
          </a:xfrm>
          <a:prstGeom prst="rect">
            <a:avLst/>
          </a:prstGeom>
        </p:spPr>
      </p:pic>
      <p:sp>
        <p:nvSpPr>
          <p:cNvPr id="6" name="Shape 370"/>
          <p:cNvSpPr txBox="1">
            <a:spLocks/>
          </p:cNvSpPr>
          <p:nvPr/>
        </p:nvSpPr>
        <p:spPr>
          <a:xfrm>
            <a:off x="0" y="1690688"/>
            <a:ext cx="6059606" cy="5167312"/>
          </a:xfrm>
          <a:prstGeom prst="rect">
            <a:avLst/>
          </a:prstGeom>
          <a:ln>
            <a:solidFill>
              <a:srgbClr val="302977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4340">
              <a:spcBef>
                <a:spcPts val="900"/>
              </a:spcBef>
              <a:buNone/>
              <a:defRPr sz="2100"/>
            </a:pPr>
            <a:endParaRPr lang="fr-FR" sz="3600" dirty="0">
              <a:solidFill>
                <a:srgbClr val="30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r>
              <a:rPr lang="fr-FR" sz="4300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Soit par </a:t>
            </a:r>
            <a:r>
              <a:rPr lang="fr-FR" sz="43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aphérèse</a:t>
            </a: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endParaRPr lang="fr-FR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r>
              <a:rPr lang="fr-FR" sz="3200" dirty="0">
                <a:latin typeface="Helvetica" panose="020B0604020202020204" pitchFamily="34" charset="0"/>
                <a:cs typeface="Helvetica" panose="020B0604020202020204" pitchFamily="34" charset="0"/>
              </a:rPr>
              <a:t>Prélèvement par voie sanguine</a:t>
            </a: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endParaRPr lang="fr-FR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r>
              <a:rPr lang="fr-FR" sz="3200" dirty="0">
                <a:latin typeface="Helvetica" panose="020B0604020202020204" pitchFamily="34" charset="0"/>
                <a:cs typeface="Helvetica" panose="020B0604020202020204" pitchFamily="34" charset="0"/>
              </a:rPr>
              <a:t>Après injections sous-cutanées qui stimulent la production de cellules souches</a:t>
            </a: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endParaRPr lang="fr-FR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r>
              <a:rPr lang="fr-FR" sz="3200" dirty="0">
                <a:latin typeface="Helvetica" panose="020B0604020202020204" pitchFamily="34" charset="0"/>
                <a:cs typeface="Helvetica" panose="020B0604020202020204" pitchFamily="34" charset="0"/>
              </a:rPr>
              <a:t>Jusqu’à 4 heures et 2 prélèvements</a:t>
            </a:r>
          </a:p>
        </p:txBody>
      </p:sp>
      <p:sp>
        <p:nvSpPr>
          <p:cNvPr id="7" name="Shape 370"/>
          <p:cNvSpPr txBox="1">
            <a:spLocks/>
          </p:cNvSpPr>
          <p:nvPr/>
        </p:nvSpPr>
        <p:spPr>
          <a:xfrm>
            <a:off x="6059606" y="1690688"/>
            <a:ext cx="6132394" cy="5167312"/>
          </a:xfrm>
          <a:prstGeom prst="rect">
            <a:avLst/>
          </a:prstGeom>
          <a:ln>
            <a:solidFill>
              <a:srgbClr val="302977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4340">
              <a:spcBef>
                <a:spcPts val="900"/>
              </a:spcBef>
              <a:buNone/>
              <a:defRPr sz="2100"/>
            </a:pPr>
            <a:endParaRPr lang="fr-FR" sz="3600" dirty="0">
              <a:solidFill>
                <a:srgbClr val="3029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r>
              <a:rPr lang="fr-FR" sz="6400" dirty="0">
                <a:solidFill>
                  <a:srgbClr val="3029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Soit par </a:t>
            </a:r>
            <a:r>
              <a:rPr lang="fr-FR" sz="6400" b="1" dirty="0">
                <a:solidFill>
                  <a:srgbClr val="F26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prélèvement sur os du bassin</a:t>
            </a: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endParaRPr lang="fr-FR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r>
              <a:rPr lang="fr-FR" sz="4300" dirty="0">
                <a:latin typeface="Helvetica" panose="020B0604020202020204" pitchFamily="34" charset="0"/>
                <a:cs typeface="Helvetica" panose="020B0604020202020204" pitchFamily="34" charset="0"/>
              </a:rPr>
              <a:t>Sur les os postérieurs du bassin et sous anesthésie, en hospitalisation ambulatoire.</a:t>
            </a: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endParaRPr lang="fr-FR" sz="4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r>
              <a:rPr lang="fr-FR" sz="4300" dirty="0">
                <a:latin typeface="Helvetica" panose="020B0604020202020204" pitchFamily="34" charset="0"/>
                <a:cs typeface="Helvetica" panose="020B0604020202020204" pitchFamily="34" charset="0"/>
              </a:rPr>
              <a:t>Régénération des cellules souches et récupération physique rapide du donneur. </a:t>
            </a: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endParaRPr lang="fr-FR" sz="4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 defTabSz="434340">
              <a:spcBef>
                <a:spcPts val="900"/>
              </a:spcBef>
              <a:buNone/>
              <a:defRPr sz="2100"/>
            </a:pPr>
            <a:r>
              <a:rPr lang="fr-FR" sz="4300" dirty="0">
                <a:latin typeface="Helvetica" panose="020B0604020202020204" pitchFamily="34" charset="0"/>
                <a:cs typeface="Helvetica" panose="020B0604020202020204" pitchFamily="34" charset="0"/>
              </a:rPr>
              <a:t>La greffe se pratique dans la foulée du don, entre 12 et 36 heures.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12965"/>
            <a:ext cx="6081577" cy="3522758"/>
          </a:xfrm>
          <a:prstGeom prst="rect">
            <a:avLst/>
          </a:prstGeom>
        </p:spPr>
      </p:pic>
      <p:pic>
        <p:nvPicPr>
          <p:cNvPr id="9" name="image5.jpeg" descr="Afficher l'image d'ori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32272" y="1690687"/>
            <a:ext cx="3227334" cy="3227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6.jpeg" descr="Afficher l'image d'origin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3298755"/>
            <a:ext cx="3782215" cy="3559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87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377</Words>
  <Application>Microsoft Office PowerPoint</Application>
  <PresentationFormat>Grand écran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Arial Rounded MT Bold</vt:lpstr>
      <vt:lpstr>Calibri</vt:lpstr>
      <vt:lpstr>Calibri Light</vt:lpstr>
      <vt:lpstr>Century Gothic</vt:lpstr>
      <vt:lpstr>Helvetica</vt:lpstr>
      <vt:lpstr>Thème Office</vt:lpstr>
      <vt:lpstr>Présentation PowerPoint</vt:lpstr>
      <vt:lpstr>  A QUOI ÇA SERT ?         C’EST POUR QUI? </vt:lpstr>
      <vt:lpstr>Présentation PowerPoint</vt:lpstr>
      <vt:lpstr>QU’EST-CE QUE LA MOELLE OSSEUSE? </vt:lpstr>
      <vt:lpstr> ET LA GREFFE DE MOELLE OSSEUSE? </vt:lpstr>
      <vt:lpstr>QUI PEUT DONNER? </vt:lpstr>
      <vt:lpstr>COMMENT JE M’INSCRIS? </vt:lpstr>
      <vt:lpstr> </vt:lpstr>
      <vt:lpstr>COMMENT SE PASSE LE DON? </vt:lpstr>
      <vt:lpstr>Etre donneur de moelle osseuse:    Un engagement FORT    Rejoindre la communauté des VEILLEURS DE VIE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alexia auzon</dc:creator>
  <cp:lastModifiedBy>alexia auzon</cp:lastModifiedBy>
  <cp:revision>36</cp:revision>
  <dcterms:created xsi:type="dcterms:W3CDTF">2017-04-21T09:09:25Z</dcterms:created>
  <dcterms:modified xsi:type="dcterms:W3CDTF">2017-04-23T10:48:44Z</dcterms:modified>
</cp:coreProperties>
</file>